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8229600" cx="14630400"/>
  <p:notesSz cx="8229600" cy="14630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jyfb+YIQFxf74+6lWxLzn0IjCb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52" name="Google Shape;152;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70" name="Google Shape;170;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 name="Google Shape;19;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0" name="Google Shape;20;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 name="Google Shape;27;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 name="Google Shape;28;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0" name="Google Shape;50;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73" name="Google Shape;73;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82" name="Google Shape;82;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 name="Google Shape;99;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0" name="Google Shape;100;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6" name="Google Shape;116;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p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26" name="Google Shape;126;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 name="Shape 11"/>
        <p:cNvGrpSpPr/>
        <p:nvPr/>
      </p:nvGrpSpPr>
      <p:grpSpPr>
        <a:xfrm>
          <a:off x="0" y="0"/>
          <a:ext cx="0" cy="0"/>
          <a:chOff x="0" y="0"/>
          <a:chExt cx="0" cy="0"/>
        </a:xfrm>
      </p:grpSpPr>
      <p:sp>
        <p:nvSpPr>
          <p:cNvPr id="12" name="Google Shape;12;p1"/>
          <p:cNvSpPr/>
          <p:nvPr/>
        </p:nvSpPr>
        <p:spPr>
          <a:xfrm>
            <a:off x="1607751" y="2053513"/>
            <a:ext cx="6220008" cy="29177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6000"/>
              <a:buFont typeface="Arial"/>
              <a:buNone/>
            </a:pPr>
            <a:r>
              <a:rPr b="1" i="0" lang="en-US" sz="6000" u="none" cap="none" strike="noStrike">
                <a:solidFill>
                  <a:schemeClr val="dk1"/>
                </a:solidFill>
                <a:latin typeface="Arial"/>
                <a:ea typeface="Arial"/>
                <a:cs typeface="Arial"/>
                <a:sym typeface="Arial"/>
              </a:rPr>
              <a:t>Real Life Application Of Graph</a:t>
            </a:r>
            <a:endParaRPr/>
          </a:p>
        </p:txBody>
      </p:sp>
      <p:sp>
        <p:nvSpPr>
          <p:cNvPr id="13" name="Google Shape;13;p1"/>
          <p:cNvSpPr/>
          <p:nvPr/>
        </p:nvSpPr>
        <p:spPr>
          <a:xfrm>
            <a:off x="1607750" y="5836950"/>
            <a:ext cx="3552900" cy="77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1" i="0" lang="en-US" sz="1700" u="none" cap="none" strike="noStrike">
                <a:solidFill>
                  <a:schemeClr val="dk1"/>
                </a:solidFill>
              </a:rPr>
              <a:t>Farjan Ahmmed</a:t>
            </a:r>
            <a:endParaRPr b="1" i="0" sz="1700" u="none" cap="none" strike="noStrike">
              <a:solidFill>
                <a:schemeClr val="dk1"/>
              </a:solidFill>
            </a:endParaRPr>
          </a:p>
          <a:p>
            <a:pPr indent="0" lvl="0" marL="0" marR="0" rtl="0" algn="l">
              <a:spcBef>
                <a:spcPts val="0"/>
              </a:spcBef>
              <a:spcAft>
                <a:spcPts val="0"/>
              </a:spcAft>
              <a:buClr>
                <a:schemeClr val="dk1"/>
              </a:buClr>
              <a:buSzPts val="1800"/>
              <a:buFont typeface="Arial"/>
              <a:buNone/>
            </a:pPr>
            <a:r>
              <a:rPr b="1" i="0" lang="en-US" sz="1700" u="none" cap="none" strike="noStrike">
                <a:solidFill>
                  <a:schemeClr val="dk1"/>
                </a:solidFill>
              </a:rPr>
              <a:t>ID: 0242320005341738</a:t>
            </a:r>
            <a:endParaRPr b="1" sz="1300"/>
          </a:p>
        </p:txBody>
      </p:sp>
      <p:pic>
        <p:nvPicPr>
          <p:cNvPr id="14" name="Google Shape;14;p1"/>
          <p:cNvPicPr preferRelativeResize="0"/>
          <p:nvPr/>
        </p:nvPicPr>
        <p:blipFill rotWithShape="1">
          <a:blip r:embed="rId3">
            <a:alphaModFix/>
          </a:blip>
          <a:srcRect b="0" l="0" r="0" t="0"/>
          <a:stretch/>
        </p:blipFill>
        <p:spPr>
          <a:xfrm>
            <a:off x="7827758" y="1131122"/>
            <a:ext cx="4762500" cy="4762500"/>
          </a:xfrm>
          <a:prstGeom prst="rect">
            <a:avLst/>
          </a:prstGeom>
          <a:noFill/>
          <a:ln>
            <a:noFill/>
          </a:ln>
        </p:spPr>
      </p:pic>
      <p:sp>
        <p:nvSpPr>
          <p:cNvPr id="15" name="Google Shape;15;p1"/>
          <p:cNvSpPr/>
          <p:nvPr/>
        </p:nvSpPr>
        <p:spPr>
          <a:xfrm>
            <a:off x="1607751" y="5016741"/>
            <a:ext cx="2384563" cy="7746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Section : A</a:t>
            </a:r>
            <a:endParaRPr/>
          </a:p>
          <a:p>
            <a:pPr indent="0" lvl="0" marL="0" marR="0" rtl="0" algn="l">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Subject : SE123 </a:t>
            </a:r>
            <a:endParaRPr/>
          </a:p>
        </p:txBody>
      </p:sp>
      <p:cxnSp>
        <p:nvCxnSpPr>
          <p:cNvPr id="16" name="Google Shape;16;p1"/>
          <p:cNvCxnSpPr/>
          <p:nvPr/>
        </p:nvCxnSpPr>
        <p:spPr>
          <a:xfrm>
            <a:off x="1419201" y="5791436"/>
            <a:ext cx="3930000" cy="11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16"/>
          <p:cNvSpPr/>
          <p:nvPr/>
        </p:nvSpPr>
        <p:spPr>
          <a:xfrm>
            <a:off x="3128665" y="615771"/>
            <a:ext cx="8373070" cy="69437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4400"/>
              <a:buFont typeface="Arial"/>
              <a:buNone/>
            </a:pPr>
            <a:r>
              <a:rPr b="1" lang="en-US" sz="4400">
                <a:solidFill>
                  <a:srgbClr val="1D1D1B"/>
                </a:solidFill>
                <a:latin typeface="Arial"/>
                <a:ea typeface="Arial"/>
                <a:cs typeface="Arial"/>
                <a:sym typeface="Arial"/>
              </a:rPr>
              <a:t>Conclusion and Future Trends</a:t>
            </a:r>
            <a:endParaRPr sz="4400">
              <a:solidFill>
                <a:schemeClr val="dk1"/>
              </a:solidFill>
              <a:latin typeface="Arial"/>
              <a:ea typeface="Arial"/>
              <a:cs typeface="Arial"/>
              <a:sym typeface="Arial"/>
            </a:endParaRPr>
          </a:p>
        </p:txBody>
      </p:sp>
      <p:sp>
        <p:nvSpPr>
          <p:cNvPr id="155" name="Google Shape;155;p16"/>
          <p:cNvSpPr/>
          <p:nvPr/>
        </p:nvSpPr>
        <p:spPr>
          <a:xfrm>
            <a:off x="2037993" y="2117169"/>
            <a:ext cx="388739" cy="388739"/>
          </a:xfrm>
          <a:prstGeom prst="roundRect">
            <a:avLst>
              <a:gd fmla="val 34295"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2648900" y="2072500"/>
            <a:ext cx="3240300" cy="34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400"/>
              <a:buFont typeface="Arial"/>
              <a:buNone/>
            </a:pPr>
            <a:r>
              <a:rPr b="1" lang="en-US" sz="2400">
                <a:solidFill>
                  <a:srgbClr val="1D1D1B"/>
                </a:solidFill>
                <a:latin typeface="Arial"/>
                <a:ea typeface="Arial"/>
                <a:cs typeface="Arial"/>
                <a:sym typeface="Arial"/>
              </a:rPr>
              <a:t>Boundless Potential</a:t>
            </a:r>
            <a:endParaRPr sz="2400">
              <a:solidFill>
                <a:schemeClr val="dk1"/>
              </a:solidFill>
              <a:latin typeface="Arial"/>
              <a:ea typeface="Arial"/>
              <a:cs typeface="Arial"/>
              <a:sym typeface="Arial"/>
            </a:endParaRPr>
          </a:p>
        </p:txBody>
      </p:sp>
      <p:sp>
        <p:nvSpPr>
          <p:cNvPr id="157" name="Google Shape;157;p16"/>
          <p:cNvSpPr/>
          <p:nvPr/>
        </p:nvSpPr>
        <p:spPr>
          <a:xfrm>
            <a:off x="2648903" y="2618303"/>
            <a:ext cx="4555212" cy="1777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 theory and its applications in computer science are poised to unlock new frontiers, driving innovation across diverse domains from social networks to bioinformatics.</a:t>
            </a:r>
            <a:endParaRPr sz="1800">
              <a:solidFill>
                <a:schemeClr val="dk1"/>
              </a:solidFill>
              <a:latin typeface="Arial"/>
              <a:ea typeface="Arial"/>
              <a:cs typeface="Arial"/>
              <a:sym typeface="Arial"/>
            </a:endParaRPr>
          </a:p>
        </p:txBody>
      </p:sp>
      <p:sp>
        <p:nvSpPr>
          <p:cNvPr id="158" name="Google Shape;158;p16"/>
          <p:cNvSpPr/>
          <p:nvPr/>
        </p:nvSpPr>
        <p:spPr>
          <a:xfrm>
            <a:off x="7426285" y="2117169"/>
            <a:ext cx="388739" cy="388739"/>
          </a:xfrm>
          <a:prstGeom prst="roundRect">
            <a:avLst>
              <a:gd fmla="val 34295"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8033145" y="2072492"/>
            <a:ext cx="4563300" cy="34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400"/>
              <a:buFont typeface="Arial"/>
              <a:buNone/>
            </a:pPr>
            <a:r>
              <a:rPr b="1" lang="en-US" sz="2400">
                <a:solidFill>
                  <a:srgbClr val="1D1D1B"/>
                </a:solidFill>
                <a:latin typeface="Arial"/>
                <a:ea typeface="Arial"/>
                <a:cs typeface="Arial"/>
                <a:sym typeface="Arial"/>
              </a:rPr>
              <a:t>Intelligent Interconnections</a:t>
            </a:r>
            <a:endParaRPr sz="2400">
              <a:solidFill>
                <a:schemeClr val="dk1"/>
              </a:solidFill>
              <a:latin typeface="Arial"/>
              <a:ea typeface="Arial"/>
              <a:cs typeface="Arial"/>
              <a:sym typeface="Arial"/>
            </a:endParaRPr>
          </a:p>
        </p:txBody>
      </p:sp>
      <p:sp>
        <p:nvSpPr>
          <p:cNvPr id="160" name="Google Shape;160;p16"/>
          <p:cNvSpPr/>
          <p:nvPr/>
        </p:nvSpPr>
        <p:spPr>
          <a:xfrm>
            <a:off x="8037195" y="2618303"/>
            <a:ext cx="4555212" cy="21324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As graph neural networks and machine learning algorithms advance, graphs will enable deeper understanding of complex, interconnected systems, leading to smarter solutions and more efficient decision-making.</a:t>
            </a:r>
            <a:endParaRPr sz="1800">
              <a:solidFill>
                <a:schemeClr val="dk1"/>
              </a:solidFill>
              <a:latin typeface="Arial"/>
              <a:ea typeface="Arial"/>
              <a:cs typeface="Arial"/>
              <a:sym typeface="Arial"/>
            </a:endParaRPr>
          </a:p>
        </p:txBody>
      </p:sp>
      <p:sp>
        <p:nvSpPr>
          <p:cNvPr id="161" name="Google Shape;161;p16"/>
          <p:cNvSpPr/>
          <p:nvPr/>
        </p:nvSpPr>
        <p:spPr>
          <a:xfrm>
            <a:off x="2037993" y="5202079"/>
            <a:ext cx="388739" cy="388739"/>
          </a:xfrm>
          <a:prstGeom prst="roundRect">
            <a:avLst>
              <a:gd fmla="val 34295"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2648900" y="5157414"/>
            <a:ext cx="3203100" cy="34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400"/>
              <a:buFont typeface="Arial"/>
              <a:buNone/>
            </a:pPr>
            <a:r>
              <a:rPr b="1" lang="en-US" sz="2400">
                <a:solidFill>
                  <a:srgbClr val="1D1D1B"/>
                </a:solidFill>
                <a:latin typeface="Arial"/>
                <a:ea typeface="Arial"/>
                <a:cs typeface="Arial"/>
                <a:sym typeface="Arial"/>
              </a:rPr>
              <a:t>Secure Networking</a:t>
            </a:r>
            <a:endParaRPr sz="2400">
              <a:solidFill>
                <a:schemeClr val="dk1"/>
              </a:solidFill>
              <a:latin typeface="Arial"/>
              <a:ea typeface="Arial"/>
              <a:cs typeface="Arial"/>
              <a:sym typeface="Arial"/>
            </a:endParaRPr>
          </a:p>
        </p:txBody>
      </p:sp>
      <p:sp>
        <p:nvSpPr>
          <p:cNvPr id="163" name="Google Shape;163;p16"/>
          <p:cNvSpPr/>
          <p:nvPr/>
        </p:nvSpPr>
        <p:spPr>
          <a:xfrm>
            <a:off x="2648903" y="5703213"/>
            <a:ext cx="4555212" cy="1777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Leveraging graph-based models, the future of cybersecurity will see enhanced threat detection, fraud prevention and the optimization of secure communication networks.</a:t>
            </a:r>
            <a:endParaRPr sz="1800">
              <a:solidFill>
                <a:schemeClr val="dk1"/>
              </a:solidFill>
              <a:latin typeface="Arial"/>
              <a:ea typeface="Arial"/>
              <a:cs typeface="Arial"/>
              <a:sym typeface="Arial"/>
            </a:endParaRPr>
          </a:p>
        </p:txBody>
      </p:sp>
      <p:sp>
        <p:nvSpPr>
          <p:cNvPr id="164" name="Google Shape;164;p16"/>
          <p:cNvSpPr/>
          <p:nvPr/>
        </p:nvSpPr>
        <p:spPr>
          <a:xfrm>
            <a:off x="7426285" y="5202079"/>
            <a:ext cx="388739" cy="388739"/>
          </a:xfrm>
          <a:prstGeom prst="roundRect">
            <a:avLst>
              <a:gd fmla="val 34295"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8033145" y="5136689"/>
            <a:ext cx="3756300" cy="34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400"/>
              <a:buFont typeface="Arial"/>
              <a:buNone/>
            </a:pPr>
            <a:r>
              <a:rPr b="1" lang="en-US" sz="2400">
                <a:solidFill>
                  <a:srgbClr val="1D1D1B"/>
                </a:solidFill>
                <a:latin typeface="Arial"/>
                <a:ea typeface="Arial"/>
                <a:cs typeface="Arial"/>
                <a:sym typeface="Arial"/>
              </a:rPr>
              <a:t>Pioneering Discoveries</a:t>
            </a:r>
            <a:endParaRPr sz="2400">
              <a:solidFill>
                <a:schemeClr val="dk1"/>
              </a:solidFill>
              <a:latin typeface="Arial"/>
              <a:ea typeface="Arial"/>
              <a:cs typeface="Arial"/>
              <a:sym typeface="Arial"/>
            </a:endParaRPr>
          </a:p>
        </p:txBody>
      </p:sp>
      <p:sp>
        <p:nvSpPr>
          <p:cNvPr id="166" name="Google Shape;166;p16"/>
          <p:cNvSpPr/>
          <p:nvPr/>
        </p:nvSpPr>
        <p:spPr>
          <a:xfrm>
            <a:off x="8037195" y="5703213"/>
            <a:ext cx="4555212" cy="1777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Breakthroughs in graph-based algorithms and data structures will continue to push the boundaries of what's possible, revolutionizing fields from logistics to bioinformatics.</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17"/>
          <p:cNvSpPr/>
          <p:nvPr/>
        </p:nvSpPr>
        <p:spPr>
          <a:xfrm>
            <a:off x="3947151" y="3034949"/>
            <a:ext cx="6736097" cy="215970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9600"/>
              <a:buFont typeface="Arial"/>
              <a:buNone/>
            </a:pPr>
            <a:r>
              <a:rPr b="1" lang="en-US" sz="9600">
                <a:solidFill>
                  <a:schemeClr val="dk1"/>
                </a:solidFill>
                <a:latin typeface="Arial"/>
                <a:ea typeface="Arial"/>
                <a:cs typeface="Arial"/>
                <a:sym typeface="Aria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3"/>
          <p:cNvSpPr/>
          <p:nvPr/>
        </p:nvSpPr>
        <p:spPr>
          <a:xfrm>
            <a:off x="833200" y="2177437"/>
            <a:ext cx="7477601" cy="2338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6000"/>
              <a:buFont typeface="Arial"/>
              <a:buNone/>
            </a:pPr>
            <a:r>
              <a:rPr b="1" lang="en-US" sz="6000">
                <a:solidFill>
                  <a:srgbClr val="1D1D1B"/>
                </a:solidFill>
                <a:latin typeface="Arial"/>
                <a:ea typeface="Arial"/>
                <a:cs typeface="Arial"/>
                <a:sym typeface="Arial"/>
              </a:rPr>
              <a:t>Introduction to Graph Theory</a:t>
            </a:r>
            <a:endParaRPr sz="6000">
              <a:solidFill>
                <a:schemeClr val="dk1"/>
              </a:solidFill>
              <a:latin typeface="Arial"/>
              <a:ea typeface="Arial"/>
              <a:cs typeface="Arial"/>
              <a:sym typeface="Arial"/>
            </a:endParaRPr>
          </a:p>
        </p:txBody>
      </p:sp>
      <p:sp>
        <p:nvSpPr>
          <p:cNvPr id="23" name="Google Shape;23;p3"/>
          <p:cNvSpPr/>
          <p:nvPr/>
        </p:nvSpPr>
        <p:spPr>
          <a:xfrm>
            <a:off x="833201" y="4793667"/>
            <a:ext cx="6880034" cy="14216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 theory is a fundamental field of mathematics that has numerous applications in computer science and software technology. It provides a powerful framework for modeling and analyzing complex systems, networks and relationships between data elements.</a:t>
            </a:r>
            <a:endParaRPr sz="1800">
              <a:solidFill>
                <a:schemeClr val="dk1"/>
              </a:solidFill>
              <a:latin typeface="Arial"/>
              <a:ea typeface="Arial"/>
              <a:cs typeface="Arial"/>
              <a:sym typeface="Arial"/>
            </a:endParaRPr>
          </a:p>
        </p:txBody>
      </p:sp>
      <p:pic>
        <p:nvPicPr>
          <p:cNvPr id="24" name="Google Shape;24;p3"/>
          <p:cNvPicPr preferRelativeResize="0"/>
          <p:nvPr/>
        </p:nvPicPr>
        <p:blipFill rotWithShape="1">
          <a:blip r:embed="rId3">
            <a:alphaModFix/>
          </a:blip>
          <a:srcRect b="0" l="0" r="0" t="0"/>
          <a:stretch/>
        </p:blipFill>
        <p:spPr>
          <a:xfrm>
            <a:off x="7581115" y="2014327"/>
            <a:ext cx="6726555" cy="44843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4"/>
          <p:cNvSpPr/>
          <p:nvPr/>
        </p:nvSpPr>
        <p:spPr>
          <a:xfrm>
            <a:off x="2037992" y="918448"/>
            <a:ext cx="10580727" cy="1388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4400"/>
              <a:buFont typeface="Arial"/>
              <a:buNone/>
            </a:pPr>
            <a:r>
              <a:rPr b="1" lang="en-US" sz="4400">
                <a:solidFill>
                  <a:srgbClr val="1D1D1B"/>
                </a:solidFill>
                <a:latin typeface="Arial"/>
                <a:ea typeface="Arial"/>
                <a:cs typeface="Arial"/>
                <a:sym typeface="Arial"/>
              </a:rPr>
              <a:t>Representing Data Structures as Graphs</a:t>
            </a:r>
            <a:endParaRPr sz="4400">
              <a:solidFill>
                <a:schemeClr val="dk1"/>
              </a:solidFill>
              <a:latin typeface="Arial"/>
              <a:ea typeface="Arial"/>
              <a:cs typeface="Arial"/>
              <a:sym typeface="Arial"/>
            </a:endParaRPr>
          </a:p>
        </p:txBody>
      </p:sp>
      <p:sp>
        <p:nvSpPr>
          <p:cNvPr id="31" name="Google Shape;31;p4"/>
          <p:cNvSpPr/>
          <p:nvPr/>
        </p:nvSpPr>
        <p:spPr>
          <a:xfrm>
            <a:off x="2037993" y="2751534"/>
            <a:ext cx="5179002" cy="1990963"/>
          </a:xfrm>
          <a:prstGeom prst="roundRect">
            <a:avLst>
              <a:gd fmla="val 6696"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2260162" y="2973705"/>
            <a:ext cx="2784415" cy="3471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Networks</a:t>
            </a:r>
            <a:endParaRPr sz="2000">
              <a:solidFill>
                <a:schemeClr val="dk1"/>
              </a:solidFill>
              <a:latin typeface="Arial"/>
              <a:ea typeface="Arial"/>
              <a:cs typeface="Arial"/>
              <a:sym typeface="Arial"/>
            </a:endParaRPr>
          </a:p>
        </p:txBody>
      </p:sp>
      <p:sp>
        <p:nvSpPr>
          <p:cNvPr id="33" name="Google Shape;33;p4"/>
          <p:cNvSpPr/>
          <p:nvPr/>
        </p:nvSpPr>
        <p:spPr>
          <a:xfrm>
            <a:off x="2260163" y="3454122"/>
            <a:ext cx="4733553" cy="1066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Graphs can model complex networks like social connections, transportation routes or neural pathways in the brain.</a:t>
            </a:r>
            <a:endParaRPr sz="1800">
              <a:solidFill>
                <a:schemeClr val="dk1"/>
              </a:solidFill>
              <a:latin typeface="Arial"/>
              <a:ea typeface="Arial"/>
              <a:cs typeface="Arial"/>
              <a:sym typeface="Arial"/>
            </a:endParaRPr>
          </a:p>
        </p:txBody>
      </p:sp>
      <p:sp>
        <p:nvSpPr>
          <p:cNvPr id="34" name="Google Shape;34;p4"/>
          <p:cNvSpPr/>
          <p:nvPr/>
        </p:nvSpPr>
        <p:spPr>
          <a:xfrm>
            <a:off x="7426285" y="2751534"/>
            <a:ext cx="5179002" cy="1990963"/>
          </a:xfrm>
          <a:prstGeom prst="roundRect">
            <a:avLst>
              <a:gd fmla="val 6696"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7648455" y="2973705"/>
            <a:ext cx="2784415" cy="3471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Hierarchies</a:t>
            </a:r>
            <a:endParaRPr sz="2000">
              <a:solidFill>
                <a:schemeClr val="dk1"/>
              </a:solidFill>
              <a:latin typeface="Arial"/>
              <a:ea typeface="Arial"/>
              <a:cs typeface="Arial"/>
              <a:sym typeface="Arial"/>
            </a:endParaRPr>
          </a:p>
        </p:txBody>
      </p:sp>
      <p:sp>
        <p:nvSpPr>
          <p:cNvPr id="36" name="Google Shape;36;p4"/>
          <p:cNvSpPr/>
          <p:nvPr/>
        </p:nvSpPr>
        <p:spPr>
          <a:xfrm>
            <a:off x="7648456" y="3454122"/>
            <a:ext cx="4733553" cy="1066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Graphs can represent hierarchical data structures like file systems, organization charts or taxonomies.</a:t>
            </a:r>
            <a:endParaRPr sz="1800">
              <a:solidFill>
                <a:schemeClr val="dk1"/>
              </a:solidFill>
              <a:latin typeface="Arial"/>
              <a:ea typeface="Arial"/>
              <a:cs typeface="Arial"/>
              <a:sym typeface="Arial"/>
            </a:endParaRPr>
          </a:p>
        </p:txBody>
      </p:sp>
      <p:sp>
        <p:nvSpPr>
          <p:cNvPr id="37" name="Google Shape;37;p4"/>
          <p:cNvSpPr/>
          <p:nvPr/>
        </p:nvSpPr>
        <p:spPr>
          <a:xfrm>
            <a:off x="2037993" y="4964668"/>
            <a:ext cx="5179002" cy="2346365"/>
          </a:xfrm>
          <a:prstGeom prst="roundRect">
            <a:avLst>
              <a:gd fmla="val 5682"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2260162" y="5186839"/>
            <a:ext cx="2784415" cy="3471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Complex Systems</a:t>
            </a:r>
            <a:endParaRPr sz="2000">
              <a:solidFill>
                <a:schemeClr val="dk1"/>
              </a:solidFill>
              <a:latin typeface="Arial"/>
              <a:ea typeface="Arial"/>
              <a:cs typeface="Arial"/>
              <a:sym typeface="Arial"/>
            </a:endParaRPr>
          </a:p>
        </p:txBody>
      </p:sp>
      <p:sp>
        <p:nvSpPr>
          <p:cNvPr id="39" name="Google Shape;39;p4"/>
          <p:cNvSpPr/>
          <p:nvPr/>
        </p:nvSpPr>
        <p:spPr>
          <a:xfrm>
            <a:off x="2260163" y="5667256"/>
            <a:ext cx="4733553" cy="1066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Graphs provide a flexible way to model interrelated components in systems like the internet, epidemics or power grids.</a:t>
            </a:r>
            <a:endParaRPr sz="1800">
              <a:solidFill>
                <a:schemeClr val="dk1"/>
              </a:solidFill>
              <a:latin typeface="Arial"/>
              <a:ea typeface="Arial"/>
              <a:cs typeface="Arial"/>
              <a:sym typeface="Arial"/>
            </a:endParaRPr>
          </a:p>
        </p:txBody>
      </p:sp>
      <p:sp>
        <p:nvSpPr>
          <p:cNvPr id="40" name="Google Shape;40;p4"/>
          <p:cNvSpPr/>
          <p:nvPr/>
        </p:nvSpPr>
        <p:spPr>
          <a:xfrm>
            <a:off x="7426285" y="4964668"/>
            <a:ext cx="5179002" cy="2346365"/>
          </a:xfrm>
          <a:prstGeom prst="roundRect">
            <a:avLst>
              <a:gd fmla="val 5682"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7648456" y="5186839"/>
            <a:ext cx="3825944" cy="3471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Knowledge Representation</a:t>
            </a:r>
            <a:endParaRPr sz="2000">
              <a:solidFill>
                <a:schemeClr val="dk1"/>
              </a:solidFill>
              <a:latin typeface="Arial"/>
              <a:ea typeface="Arial"/>
              <a:cs typeface="Arial"/>
              <a:sym typeface="Arial"/>
            </a:endParaRPr>
          </a:p>
        </p:txBody>
      </p:sp>
      <p:sp>
        <p:nvSpPr>
          <p:cNvPr id="42" name="Google Shape;42;p4"/>
          <p:cNvSpPr/>
          <p:nvPr/>
        </p:nvSpPr>
        <p:spPr>
          <a:xfrm>
            <a:off x="7648456" y="5667256"/>
            <a:ext cx="4733553" cy="14216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Semantic networks and ontologies use graphs to capture relationships between concepts, enabling intelligent reasoning and search.</a:t>
            </a:r>
            <a:endParaRPr sz="1800">
              <a:solidFill>
                <a:schemeClr val="dk1"/>
              </a:solidFill>
              <a:latin typeface="Arial"/>
              <a:ea typeface="Arial"/>
              <a:cs typeface="Arial"/>
              <a:sym typeface="Arial"/>
            </a:endParaRPr>
          </a:p>
        </p:txBody>
      </p:sp>
      <p:pic>
        <p:nvPicPr>
          <p:cNvPr descr="Connections with solid fill" id="43" name="Google Shape;43;p4"/>
          <p:cNvPicPr preferRelativeResize="0"/>
          <p:nvPr/>
        </p:nvPicPr>
        <p:blipFill rotWithShape="1">
          <a:blip r:embed="rId3">
            <a:alphaModFix/>
          </a:blip>
          <a:srcRect b="0" l="0" r="0" t="0"/>
          <a:stretch/>
        </p:blipFill>
        <p:spPr>
          <a:xfrm>
            <a:off x="3652369" y="2891439"/>
            <a:ext cx="624991" cy="624991"/>
          </a:xfrm>
          <a:prstGeom prst="rect">
            <a:avLst/>
          </a:prstGeom>
          <a:noFill/>
          <a:ln>
            <a:noFill/>
          </a:ln>
        </p:spPr>
      </p:pic>
      <p:pic>
        <p:nvPicPr>
          <p:cNvPr descr="Presentation with bar chart with solid fill" id="44" name="Google Shape;44;p4"/>
          <p:cNvPicPr preferRelativeResize="0"/>
          <p:nvPr/>
        </p:nvPicPr>
        <p:blipFill rotWithShape="1">
          <a:blip r:embed="rId4">
            <a:alphaModFix/>
          </a:blip>
          <a:srcRect b="0" l="0" r="0" t="0"/>
          <a:stretch/>
        </p:blipFill>
        <p:spPr>
          <a:xfrm>
            <a:off x="9248932" y="2891438"/>
            <a:ext cx="624991" cy="624991"/>
          </a:xfrm>
          <a:prstGeom prst="rect">
            <a:avLst/>
          </a:prstGeom>
          <a:noFill/>
          <a:ln>
            <a:noFill/>
          </a:ln>
        </p:spPr>
      </p:pic>
      <p:pic>
        <p:nvPicPr>
          <p:cNvPr descr="Person with idea with solid fill" id="45" name="Google Shape;45;p4"/>
          <p:cNvPicPr preferRelativeResize="0"/>
          <p:nvPr/>
        </p:nvPicPr>
        <p:blipFill rotWithShape="1">
          <a:blip r:embed="rId5">
            <a:alphaModFix/>
          </a:blip>
          <a:srcRect b="0" l="0" r="0" t="0"/>
          <a:stretch/>
        </p:blipFill>
        <p:spPr>
          <a:xfrm>
            <a:off x="11154098" y="5063781"/>
            <a:ext cx="624991" cy="624991"/>
          </a:xfrm>
          <a:prstGeom prst="rect">
            <a:avLst/>
          </a:prstGeom>
          <a:noFill/>
          <a:ln>
            <a:noFill/>
          </a:ln>
        </p:spPr>
      </p:pic>
      <p:pic>
        <p:nvPicPr>
          <p:cNvPr descr="Mathematics with solid fill" id="46" name="Google Shape;46;p4"/>
          <p:cNvPicPr preferRelativeResize="0"/>
          <p:nvPr/>
        </p:nvPicPr>
        <p:blipFill rotWithShape="1">
          <a:blip r:embed="rId6">
            <a:alphaModFix/>
          </a:blip>
          <a:srcRect b="0" l="0" r="0" t="0"/>
          <a:stretch/>
        </p:blipFill>
        <p:spPr>
          <a:xfrm>
            <a:off x="4604204" y="5075704"/>
            <a:ext cx="624991" cy="6249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6"/>
          <p:cNvSpPr/>
          <p:nvPr/>
        </p:nvSpPr>
        <p:spPr>
          <a:xfrm>
            <a:off x="848916" y="694849"/>
            <a:ext cx="9274850" cy="122039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3600"/>
              <a:buFont typeface="Arial"/>
              <a:buNone/>
            </a:pPr>
            <a:r>
              <a:rPr b="1" lang="en-US" sz="3600">
                <a:solidFill>
                  <a:srgbClr val="1D1D1B"/>
                </a:solidFill>
                <a:latin typeface="Arial"/>
                <a:ea typeface="Arial"/>
                <a:cs typeface="Arial"/>
                <a:sym typeface="Arial"/>
              </a:rPr>
              <a:t>Shortest Path Algorithms and Routing</a:t>
            </a:r>
            <a:endParaRPr sz="3600">
              <a:solidFill>
                <a:schemeClr val="dk1"/>
              </a:solidFill>
              <a:latin typeface="Arial"/>
              <a:ea typeface="Arial"/>
              <a:cs typeface="Arial"/>
              <a:sym typeface="Arial"/>
            </a:endParaRPr>
          </a:p>
        </p:txBody>
      </p:sp>
      <p:sp>
        <p:nvSpPr>
          <p:cNvPr id="53" name="Google Shape;53;p6"/>
          <p:cNvSpPr/>
          <p:nvPr/>
        </p:nvSpPr>
        <p:spPr>
          <a:xfrm>
            <a:off x="1122283" y="2208014"/>
            <a:ext cx="38933" cy="5326737"/>
          </a:xfrm>
          <a:prstGeom prst="rect">
            <a:avLst/>
          </a:prstGeom>
          <a:solidFill>
            <a:srgbClr val="CC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a:off x="1361301" y="2560618"/>
            <a:ext cx="683300" cy="38933"/>
          </a:xfrm>
          <a:prstGeom prst="rect">
            <a:avLst/>
          </a:prstGeom>
          <a:solidFill>
            <a:srgbClr val="CC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a:off x="609564" y="2360533"/>
            <a:ext cx="439222" cy="439222"/>
          </a:xfrm>
          <a:prstGeom prst="roundRect">
            <a:avLst>
              <a:gd fmla="val 26674"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a:off x="672716" y="2386722"/>
            <a:ext cx="133200" cy="36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D1D1B"/>
              </a:buClr>
              <a:buSzPts val="2400"/>
              <a:buFont typeface="Arial"/>
              <a:buNone/>
            </a:pPr>
            <a:r>
              <a:rPr b="1" lang="en-US" sz="2400">
                <a:solidFill>
                  <a:srgbClr val="1D1D1B"/>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57" name="Google Shape;57;p6"/>
          <p:cNvSpPr/>
          <p:nvPr/>
        </p:nvSpPr>
        <p:spPr>
          <a:xfrm>
            <a:off x="2215532" y="2356850"/>
            <a:ext cx="4274700" cy="30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Dijkstra's Algorithm</a:t>
            </a:r>
            <a:endParaRPr sz="2000">
              <a:solidFill>
                <a:schemeClr val="dk1"/>
              </a:solidFill>
              <a:latin typeface="Arial"/>
              <a:ea typeface="Arial"/>
              <a:cs typeface="Arial"/>
              <a:sym typeface="Arial"/>
            </a:endParaRPr>
          </a:p>
        </p:txBody>
      </p:sp>
      <p:sp>
        <p:nvSpPr>
          <p:cNvPr id="58" name="Google Shape;58;p6"/>
          <p:cNvSpPr/>
          <p:nvPr/>
        </p:nvSpPr>
        <p:spPr>
          <a:xfrm>
            <a:off x="2215515" y="2825234"/>
            <a:ext cx="7908250" cy="937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600"/>
              <a:buFont typeface="Arial"/>
              <a:buNone/>
            </a:pPr>
            <a:r>
              <a:rPr lang="en-US" sz="1600">
                <a:solidFill>
                  <a:srgbClr val="61615C"/>
                </a:solidFill>
                <a:latin typeface="Arial"/>
                <a:ea typeface="Arial"/>
                <a:cs typeface="Arial"/>
                <a:sym typeface="Arial"/>
              </a:rPr>
              <a:t>This classic algorithm finds the shortest path between two nodes in a graph by efficiently exploring all possible routes and selecting the one with the lowest total cost.</a:t>
            </a:r>
            <a:endParaRPr sz="1600">
              <a:solidFill>
                <a:schemeClr val="dk1"/>
              </a:solidFill>
              <a:latin typeface="Arial"/>
              <a:ea typeface="Arial"/>
              <a:cs typeface="Arial"/>
              <a:sym typeface="Arial"/>
            </a:endParaRPr>
          </a:p>
        </p:txBody>
      </p:sp>
      <p:sp>
        <p:nvSpPr>
          <p:cNvPr id="59" name="Google Shape;59;p6"/>
          <p:cNvSpPr/>
          <p:nvPr/>
        </p:nvSpPr>
        <p:spPr>
          <a:xfrm>
            <a:off x="1361301" y="4505385"/>
            <a:ext cx="683300" cy="38933"/>
          </a:xfrm>
          <a:prstGeom prst="rect">
            <a:avLst/>
          </a:prstGeom>
          <a:solidFill>
            <a:srgbClr val="CC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p:nvPr/>
        </p:nvSpPr>
        <p:spPr>
          <a:xfrm>
            <a:off x="609564" y="4305300"/>
            <a:ext cx="439222" cy="439222"/>
          </a:xfrm>
          <a:prstGeom prst="roundRect">
            <a:avLst>
              <a:gd fmla="val 26674"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a:off x="640926" y="4331489"/>
            <a:ext cx="196800" cy="36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D1D1B"/>
              </a:buClr>
              <a:buSzPts val="2400"/>
              <a:buFont typeface="Arial"/>
              <a:buNone/>
            </a:pPr>
            <a:r>
              <a:rPr b="1" lang="en-US" sz="2400">
                <a:solidFill>
                  <a:srgbClr val="1D1D1B"/>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62" name="Google Shape;62;p6"/>
          <p:cNvSpPr/>
          <p:nvPr/>
        </p:nvSpPr>
        <p:spPr>
          <a:xfrm>
            <a:off x="2215515" y="4301624"/>
            <a:ext cx="2440662" cy="305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A* Search</a:t>
            </a:r>
            <a:endParaRPr sz="2000">
              <a:solidFill>
                <a:schemeClr val="dk1"/>
              </a:solidFill>
              <a:latin typeface="Arial"/>
              <a:ea typeface="Arial"/>
              <a:cs typeface="Arial"/>
              <a:sym typeface="Arial"/>
            </a:endParaRPr>
          </a:p>
        </p:txBody>
      </p:sp>
      <p:sp>
        <p:nvSpPr>
          <p:cNvPr id="63" name="Google Shape;63;p6"/>
          <p:cNvSpPr/>
          <p:nvPr/>
        </p:nvSpPr>
        <p:spPr>
          <a:xfrm>
            <a:off x="2215515" y="4770001"/>
            <a:ext cx="7908250" cy="937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600"/>
              <a:buFont typeface="Arial"/>
              <a:buNone/>
            </a:pPr>
            <a:r>
              <a:rPr lang="en-US" sz="1600">
                <a:solidFill>
                  <a:srgbClr val="61615C"/>
                </a:solidFill>
                <a:latin typeface="Arial"/>
                <a:ea typeface="Arial"/>
                <a:cs typeface="Arial"/>
                <a:sym typeface="Arial"/>
              </a:rPr>
              <a:t>A more advanced algorithm that incorporates heuristics to intelligently guide the search, making it especially useful for pathfinding in video games and GPS navigation.</a:t>
            </a:r>
            <a:endParaRPr sz="1600">
              <a:solidFill>
                <a:schemeClr val="dk1"/>
              </a:solidFill>
              <a:latin typeface="Arial"/>
              <a:ea typeface="Arial"/>
              <a:cs typeface="Arial"/>
              <a:sym typeface="Arial"/>
            </a:endParaRPr>
          </a:p>
        </p:txBody>
      </p:sp>
      <p:sp>
        <p:nvSpPr>
          <p:cNvPr id="64" name="Google Shape;64;p6"/>
          <p:cNvSpPr/>
          <p:nvPr/>
        </p:nvSpPr>
        <p:spPr>
          <a:xfrm>
            <a:off x="1361301" y="6450151"/>
            <a:ext cx="683300" cy="38933"/>
          </a:xfrm>
          <a:prstGeom prst="rect">
            <a:avLst/>
          </a:prstGeom>
          <a:solidFill>
            <a:srgbClr val="CC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609564" y="6250067"/>
            <a:ext cx="439222" cy="439222"/>
          </a:xfrm>
          <a:prstGeom prst="roundRect">
            <a:avLst>
              <a:gd fmla="val 26674" name="adj"/>
            </a:avLst>
          </a:pr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641521" y="6276256"/>
            <a:ext cx="195600" cy="36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D1D1B"/>
              </a:buClr>
              <a:buSzPts val="2400"/>
              <a:buFont typeface="Arial"/>
              <a:buNone/>
            </a:pPr>
            <a:r>
              <a:rPr b="1" lang="en-US" sz="2400">
                <a:solidFill>
                  <a:srgbClr val="1D1D1B"/>
                </a:solidFill>
                <a:latin typeface="Arial"/>
                <a:ea typeface="Arial"/>
                <a:cs typeface="Arial"/>
                <a:sym typeface="Arial"/>
              </a:rPr>
              <a:t>3</a:t>
            </a:r>
            <a:endParaRPr sz="2400">
              <a:solidFill>
                <a:schemeClr val="dk1"/>
              </a:solidFill>
              <a:latin typeface="Arial"/>
              <a:ea typeface="Arial"/>
              <a:cs typeface="Arial"/>
              <a:sym typeface="Arial"/>
            </a:endParaRPr>
          </a:p>
        </p:txBody>
      </p:sp>
      <p:sp>
        <p:nvSpPr>
          <p:cNvPr id="67" name="Google Shape;67;p6"/>
          <p:cNvSpPr/>
          <p:nvPr/>
        </p:nvSpPr>
        <p:spPr>
          <a:xfrm>
            <a:off x="2215515" y="6246391"/>
            <a:ext cx="2440662" cy="305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Routing Protocols</a:t>
            </a:r>
            <a:endParaRPr sz="2000">
              <a:solidFill>
                <a:schemeClr val="dk1"/>
              </a:solidFill>
              <a:latin typeface="Arial"/>
              <a:ea typeface="Arial"/>
              <a:cs typeface="Arial"/>
              <a:sym typeface="Arial"/>
            </a:endParaRPr>
          </a:p>
        </p:txBody>
      </p:sp>
      <p:sp>
        <p:nvSpPr>
          <p:cNvPr id="68" name="Google Shape;68;p6"/>
          <p:cNvSpPr/>
          <p:nvPr/>
        </p:nvSpPr>
        <p:spPr>
          <a:xfrm>
            <a:off x="2215515" y="6714768"/>
            <a:ext cx="7908250" cy="6248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600"/>
              <a:buFont typeface="Arial"/>
              <a:buNone/>
            </a:pPr>
            <a:r>
              <a:rPr lang="en-US" sz="1600">
                <a:solidFill>
                  <a:srgbClr val="61615C"/>
                </a:solidFill>
                <a:latin typeface="Arial"/>
                <a:ea typeface="Arial"/>
                <a:cs typeface="Arial"/>
                <a:sym typeface="Arial"/>
              </a:rPr>
              <a:t>Graph theory is the foundation for the dynamic routing algorithms that power the internet, allowing data packets to find the most efficient paths through the network.</a:t>
            </a:r>
            <a:endParaRPr sz="1600">
              <a:solidFill>
                <a:schemeClr val="dk1"/>
              </a:solidFill>
              <a:latin typeface="Arial"/>
              <a:ea typeface="Arial"/>
              <a:cs typeface="Arial"/>
              <a:sym typeface="Arial"/>
            </a:endParaRPr>
          </a:p>
        </p:txBody>
      </p:sp>
      <p:pic>
        <p:nvPicPr>
          <p:cNvPr id="69" name="Google Shape;69;p6"/>
          <p:cNvPicPr preferRelativeResize="0"/>
          <p:nvPr/>
        </p:nvPicPr>
        <p:blipFill rotWithShape="1">
          <a:blip r:embed="rId3">
            <a:alphaModFix/>
          </a:blip>
          <a:srcRect b="0" l="0" r="0" t="0"/>
          <a:stretch/>
        </p:blipFill>
        <p:spPr>
          <a:xfrm>
            <a:off x="9967438" y="2253913"/>
            <a:ext cx="4580810" cy="45808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7"/>
          <p:cNvSpPr/>
          <p:nvPr/>
        </p:nvSpPr>
        <p:spPr>
          <a:xfrm>
            <a:off x="833199" y="2054423"/>
            <a:ext cx="6795730" cy="6943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4400"/>
              <a:buFont typeface="Arial"/>
              <a:buNone/>
            </a:pPr>
            <a:r>
              <a:rPr b="1" lang="en-US" sz="4400">
                <a:solidFill>
                  <a:srgbClr val="1D1D1B"/>
                </a:solidFill>
                <a:latin typeface="Arial"/>
                <a:ea typeface="Arial"/>
                <a:cs typeface="Arial"/>
                <a:sym typeface="Arial"/>
              </a:rPr>
              <a:t>Social Network Analysis</a:t>
            </a:r>
            <a:endParaRPr sz="4400">
              <a:solidFill>
                <a:schemeClr val="dk1"/>
              </a:solidFill>
              <a:latin typeface="Arial"/>
              <a:ea typeface="Arial"/>
              <a:cs typeface="Arial"/>
              <a:sym typeface="Arial"/>
            </a:endParaRPr>
          </a:p>
        </p:txBody>
      </p:sp>
      <p:sp>
        <p:nvSpPr>
          <p:cNvPr id="76" name="Google Shape;76;p7"/>
          <p:cNvSpPr/>
          <p:nvPr/>
        </p:nvSpPr>
        <p:spPr>
          <a:xfrm>
            <a:off x="833199" y="3082052"/>
            <a:ext cx="7477601" cy="1777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 theory provides powerful tools for analyzing complex social networks. By modeling connections between people, organizations or entities as nodes and edges, we can uncover hidden relationships, influential individuals and community structures within large-scale social graphs.</a:t>
            </a:r>
            <a:endParaRPr sz="1800">
              <a:solidFill>
                <a:schemeClr val="dk1"/>
              </a:solidFill>
              <a:latin typeface="Arial"/>
              <a:ea typeface="Arial"/>
              <a:cs typeface="Arial"/>
              <a:sym typeface="Arial"/>
            </a:endParaRPr>
          </a:p>
        </p:txBody>
      </p:sp>
      <p:sp>
        <p:nvSpPr>
          <p:cNvPr id="77" name="Google Shape;77;p7"/>
          <p:cNvSpPr/>
          <p:nvPr/>
        </p:nvSpPr>
        <p:spPr>
          <a:xfrm>
            <a:off x="833198" y="4859060"/>
            <a:ext cx="7477601" cy="1066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Social network analysis enables us to visualize and quantify the dynamics of information sharing, collaboration, and influence across diverse social media and online communities.</a:t>
            </a:r>
            <a:endParaRPr sz="1800">
              <a:solidFill>
                <a:schemeClr val="dk1"/>
              </a:solidFill>
              <a:latin typeface="Arial"/>
              <a:ea typeface="Arial"/>
              <a:cs typeface="Arial"/>
              <a:sym typeface="Arial"/>
            </a:endParaRPr>
          </a:p>
        </p:txBody>
      </p:sp>
      <p:pic>
        <p:nvPicPr>
          <p:cNvPr id="78" name="Google Shape;78;p7"/>
          <p:cNvPicPr preferRelativeResize="0"/>
          <p:nvPr/>
        </p:nvPicPr>
        <p:blipFill rotWithShape="1">
          <a:blip r:embed="rId3">
            <a:alphaModFix/>
          </a:blip>
          <a:srcRect b="0" l="0" r="0" t="0"/>
          <a:stretch/>
        </p:blipFill>
        <p:spPr>
          <a:xfrm>
            <a:off x="9034701" y="1733550"/>
            <a:ext cx="4762500" cy="476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0"/>
          <p:cNvSpPr/>
          <p:nvPr/>
        </p:nvSpPr>
        <p:spPr>
          <a:xfrm>
            <a:off x="2194441" y="543041"/>
            <a:ext cx="10241518" cy="13473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4000"/>
              <a:buFont typeface="Arial"/>
              <a:buNone/>
            </a:pPr>
            <a:r>
              <a:rPr b="1" lang="en-US" sz="4000">
                <a:solidFill>
                  <a:srgbClr val="1D1D1B"/>
                </a:solidFill>
                <a:latin typeface="Arial"/>
                <a:ea typeface="Arial"/>
                <a:cs typeface="Arial"/>
                <a:sym typeface="Arial"/>
              </a:rPr>
              <a:t>Bioinformatics and Genomic Data Analysis</a:t>
            </a:r>
            <a:endParaRPr sz="4000">
              <a:solidFill>
                <a:schemeClr val="dk1"/>
              </a:solidFill>
              <a:latin typeface="Arial"/>
              <a:ea typeface="Arial"/>
              <a:cs typeface="Arial"/>
              <a:sym typeface="Arial"/>
            </a:endParaRPr>
          </a:p>
        </p:txBody>
      </p:sp>
      <p:pic>
        <p:nvPicPr>
          <p:cNvPr id="85" name="Google Shape;85;p10"/>
          <p:cNvPicPr preferRelativeResize="0"/>
          <p:nvPr/>
        </p:nvPicPr>
        <p:blipFill rotWithShape="1">
          <a:blip r:embed="rId3">
            <a:alphaModFix/>
          </a:blip>
          <a:srcRect b="0" l="0" r="0" t="0"/>
          <a:stretch/>
        </p:blipFill>
        <p:spPr>
          <a:xfrm>
            <a:off x="2279005" y="2371725"/>
            <a:ext cx="2148661" cy="1432441"/>
          </a:xfrm>
          <a:prstGeom prst="rect">
            <a:avLst/>
          </a:prstGeom>
          <a:noFill/>
          <a:ln>
            <a:noFill/>
          </a:ln>
        </p:spPr>
      </p:pic>
      <p:sp>
        <p:nvSpPr>
          <p:cNvPr id="86" name="Google Shape;86;p10"/>
          <p:cNvSpPr/>
          <p:nvPr/>
        </p:nvSpPr>
        <p:spPr>
          <a:xfrm>
            <a:off x="2194441" y="4073604"/>
            <a:ext cx="2317790" cy="67389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Computer Graphics and Gaming</a:t>
            </a:r>
            <a:endParaRPr sz="2000">
              <a:solidFill>
                <a:schemeClr val="dk1"/>
              </a:solidFill>
              <a:latin typeface="Arial"/>
              <a:ea typeface="Arial"/>
              <a:cs typeface="Arial"/>
              <a:sym typeface="Arial"/>
            </a:endParaRPr>
          </a:p>
        </p:txBody>
      </p:sp>
      <p:sp>
        <p:nvSpPr>
          <p:cNvPr id="87" name="Google Shape;87;p10"/>
          <p:cNvSpPr/>
          <p:nvPr/>
        </p:nvSpPr>
        <p:spPr>
          <a:xfrm>
            <a:off x="2194441" y="4876800"/>
            <a:ext cx="2317790" cy="21156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3D models in games and animation software are often represented using graphs. Nodes represent vertices in the model, and edges define how they connect, forming the overall shape.</a:t>
            </a:r>
            <a:endParaRPr sz="1600">
              <a:solidFill>
                <a:schemeClr val="dk1"/>
              </a:solidFill>
              <a:latin typeface="Arial"/>
              <a:ea typeface="Arial"/>
              <a:cs typeface="Arial"/>
              <a:sym typeface="Arial"/>
            </a:endParaRPr>
          </a:p>
        </p:txBody>
      </p:sp>
      <p:pic>
        <p:nvPicPr>
          <p:cNvPr id="88" name="Google Shape;88;p10"/>
          <p:cNvPicPr preferRelativeResize="0"/>
          <p:nvPr/>
        </p:nvPicPr>
        <p:blipFill rotWithShape="1">
          <a:blip r:embed="rId4">
            <a:alphaModFix/>
          </a:blip>
          <a:srcRect b="0" l="0" r="0" t="0"/>
          <a:stretch/>
        </p:blipFill>
        <p:spPr>
          <a:xfrm>
            <a:off x="4920138" y="2371725"/>
            <a:ext cx="2148840" cy="1432560"/>
          </a:xfrm>
          <a:prstGeom prst="rect">
            <a:avLst/>
          </a:prstGeom>
          <a:noFill/>
          <a:ln>
            <a:noFill/>
          </a:ln>
        </p:spPr>
      </p:pic>
      <p:sp>
        <p:nvSpPr>
          <p:cNvPr id="89" name="Google Shape;89;p10"/>
          <p:cNvSpPr/>
          <p:nvPr/>
        </p:nvSpPr>
        <p:spPr>
          <a:xfrm>
            <a:off x="4835604" y="4073724"/>
            <a:ext cx="2317909" cy="8030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Natural Language Processing</a:t>
            </a:r>
            <a:endParaRPr sz="2000">
              <a:solidFill>
                <a:schemeClr val="dk1"/>
              </a:solidFill>
              <a:latin typeface="Arial"/>
              <a:ea typeface="Arial"/>
              <a:cs typeface="Arial"/>
              <a:sym typeface="Arial"/>
            </a:endParaRPr>
          </a:p>
        </p:txBody>
      </p:sp>
      <p:sp>
        <p:nvSpPr>
          <p:cNvPr id="90" name="Google Shape;90;p10"/>
          <p:cNvSpPr/>
          <p:nvPr/>
        </p:nvSpPr>
        <p:spPr>
          <a:xfrm>
            <a:off x="4835545" y="4876919"/>
            <a:ext cx="2317909" cy="2115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Graphs can model the structure of sentences and relationships between words. This proves valuable in tasks like machine translation, sentiment analysis, and building chatbots.</a:t>
            </a:r>
            <a:endParaRPr sz="1600">
              <a:solidFill>
                <a:schemeClr val="dk1"/>
              </a:solidFill>
              <a:latin typeface="Arial"/>
              <a:ea typeface="Arial"/>
              <a:cs typeface="Arial"/>
              <a:sym typeface="Arial"/>
            </a:endParaRPr>
          </a:p>
        </p:txBody>
      </p:sp>
      <p:pic>
        <p:nvPicPr>
          <p:cNvPr id="91" name="Google Shape;91;p10"/>
          <p:cNvPicPr preferRelativeResize="0"/>
          <p:nvPr/>
        </p:nvPicPr>
        <p:blipFill rotWithShape="1">
          <a:blip r:embed="rId5">
            <a:alphaModFix/>
          </a:blip>
          <a:srcRect b="0" l="0" r="0" t="0"/>
          <a:stretch/>
        </p:blipFill>
        <p:spPr>
          <a:xfrm>
            <a:off x="7919561" y="2371725"/>
            <a:ext cx="1432441" cy="1432441"/>
          </a:xfrm>
          <a:prstGeom prst="rect">
            <a:avLst/>
          </a:prstGeom>
          <a:noFill/>
          <a:ln>
            <a:noFill/>
          </a:ln>
        </p:spPr>
      </p:pic>
      <p:sp>
        <p:nvSpPr>
          <p:cNvPr id="92" name="Google Shape;92;p10"/>
          <p:cNvSpPr/>
          <p:nvPr/>
        </p:nvSpPr>
        <p:spPr>
          <a:xfrm>
            <a:off x="7476887" y="4073604"/>
            <a:ext cx="2317790" cy="67389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Circuit Design and Simulation</a:t>
            </a:r>
            <a:endParaRPr sz="2000">
              <a:solidFill>
                <a:schemeClr val="dk1"/>
              </a:solidFill>
              <a:latin typeface="Arial"/>
              <a:ea typeface="Arial"/>
              <a:cs typeface="Arial"/>
              <a:sym typeface="Arial"/>
            </a:endParaRPr>
          </a:p>
        </p:txBody>
      </p:sp>
      <p:sp>
        <p:nvSpPr>
          <p:cNvPr id="93" name="Google Shape;93;p10"/>
          <p:cNvSpPr/>
          <p:nvPr/>
        </p:nvSpPr>
        <p:spPr>
          <a:xfrm>
            <a:off x="7476887" y="4876799"/>
            <a:ext cx="2317790" cy="25029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Electronic circuits can be represented as graphs, where nodes represent components like transistors and resistors, and edges denote connections between them. This facilitates circuit simulation and analysis.</a:t>
            </a:r>
            <a:endParaRPr sz="1600">
              <a:solidFill>
                <a:schemeClr val="dk1"/>
              </a:solidFill>
              <a:latin typeface="Arial"/>
              <a:ea typeface="Arial"/>
              <a:cs typeface="Arial"/>
              <a:sym typeface="Arial"/>
            </a:endParaRPr>
          </a:p>
        </p:txBody>
      </p:sp>
      <p:pic>
        <p:nvPicPr>
          <p:cNvPr id="94" name="Google Shape;94;p10"/>
          <p:cNvPicPr preferRelativeResize="0"/>
          <p:nvPr/>
        </p:nvPicPr>
        <p:blipFill rotWithShape="1">
          <a:blip r:embed="rId6">
            <a:alphaModFix/>
          </a:blip>
          <a:srcRect b="0" l="0" r="0" t="0"/>
          <a:stretch/>
        </p:blipFill>
        <p:spPr>
          <a:xfrm>
            <a:off x="10560724" y="2371725"/>
            <a:ext cx="1432560" cy="1432560"/>
          </a:xfrm>
          <a:prstGeom prst="rect">
            <a:avLst/>
          </a:prstGeom>
          <a:noFill/>
          <a:ln>
            <a:noFill/>
          </a:ln>
        </p:spPr>
      </p:pic>
      <p:sp>
        <p:nvSpPr>
          <p:cNvPr id="95" name="Google Shape;95;p10"/>
          <p:cNvSpPr/>
          <p:nvPr/>
        </p:nvSpPr>
        <p:spPr>
          <a:xfrm>
            <a:off x="10118050" y="4073723"/>
            <a:ext cx="2317909" cy="67389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Network Security</a:t>
            </a:r>
            <a:endParaRPr sz="2000">
              <a:solidFill>
                <a:schemeClr val="dk1"/>
              </a:solidFill>
              <a:latin typeface="Arial"/>
              <a:ea typeface="Arial"/>
              <a:cs typeface="Arial"/>
              <a:sym typeface="Arial"/>
            </a:endParaRPr>
          </a:p>
        </p:txBody>
      </p:sp>
      <p:sp>
        <p:nvSpPr>
          <p:cNvPr id="96" name="Google Shape;96;p10"/>
          <p:cNvSpPr/>
          <p:nvPr/>
        </p:nvSpPr>
        <p:spPr>
          <a:xfrm>
            <a:off x="10118050" y="4876919"/>
            <a:ext cx="2317909" cy="2406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Network security software employs graphs to model network infrastructure. They can identify vulnerabilities by analyzing connections and potential weaknesses in the network's overall structure.</a:t>
            </a:r>
            <a:endParaRPr sz="16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12"/>
          <p:cNvSpPr/>
          <p:nvPr/>
        </p:nvSpPr>
        <p:spPr>
          <a:xfrm>
            <a:off x="4426744" y="982266"/>
            <a:ext cx="9246275" cy="640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4000"/>
              <a:buFont typeface="Arial"/>
              <a:buNone/>
            </a:pPr>
            <a:r>
              <a:rPr b="1" lang="en-US" sz="4000">
                <a:solidFill>
                  <a:srgbClr val="1D1D1B"/>
                </a:solidFill>
                <a:latin typeface="Arial"/>
                <a:ea typeface="Arial"/>
                <a:cs typeface="Arial"/>
                <a:sym typeface="Arial"/>
              </a:rPr>
              <a:t>Network Optimization and Logistics</a:t>
            </a:r>
            <a:endParaRPr sz="4000">
              <a:solidFill>
                <a:schemeClr val="dk1"/>
              </a:solidFill>
              <a:latin typeface="Arial"/>
              <a:ea typeface="Arial"/>
              <a:cs typeface="Arial"/>
              <a:sym typeface="Arial"/>
            </a:endParaRPr>
          </a:p>
        </p:txBody>
      </p:sp>
      <p:pic>
        <p:nvPicPr>
          <p:cNvPr descr="preencoded.png" id="103" name="Google Shape;103;p12"/>
          <p:cNvPicPr preferRelativeResize="0"/>
          <p:nvPr/>
        </p:nvPicPr>
        <p:blipFill rotWithShape="1">
          <a:blip r:embed="rId3">
            <a:alphaModFix/>
          </a:blip>
          <a:srcRect b="0" l="0" r="0" t="0"/>
          <a:stretch/>
        </p:blipFill>
        <p:spPr>
          <a:xfrm>
            <a:off x="4426744" y="1930837"/>
            <a:ext cx="1025485" cy="1640800"/>
          </a:xfrm>
          <a:prstGeom prst="rect">
            <a:avLst/>
          </a:prstGeom>
          <a:noFill/>
          <a:ln>
            <a:noFill/>
          </a:ln>
        </p:spPr>
      </p:pic>
      <p:sp>
        <p:nvSpPr>
          <p:cNvPr id="104" name="Google Shape;104;p12"/>
          <p:cNvSpPr/>
          <p:nvPr/>
        </p:nvSpPr>
        <p:spPr>
          <a:xfrm>
            <a:off x="5759887" y="2135862"/>
            <a:ext cx="2563773" cy="3203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Route Planning</a:t>
            </a:r>
            <a:endParaRPr sz="2000">
              <a:solidFill>
                <a:schemeClr val="dk1"/>
              </a:solidFill>
              <a:latin typeface="Arial"/>
              <a:ea typeface="Arial"/>
              <a:cs typeface="Arial"/>
              <a:sym typeface="Arial"/>
            </a:endParaRPr>
          </a:p>
        </p:txBody>
      </p:sp>
      <p:sp>
        <p:nvSpPr>
          <p:cNvPr id="105" name="Google Shape;105;p12"/>
          <p:cNvSpPr/>
          <p:nvPr/>
        </p:nvSpPr>
        <p:spPr>
          <a:xfrm>
            <a:off x="5759887" y="2579251"/>
            <a:ext cx="8101370" cy="6562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600"/>
              <a:buFont typeface="Arial"/>
              <a:buNone/>
            </a:pPr>
            <a:r>
              <a:rPr lang="en-US" sz="1600">
                <a:solidFill>
                  <a:srgbClr val="61615C"/>
                </a:solidFill>
                <a:latin typeface="Arial"/>
                <a:ea typeface="Arial"/>
                <a:cs typeface="Arial"/>
                <a:sym typeface="Arial"/>
              </a:rPr>
              <a:t>Graphs are used to model transportation networks, allowing companies to find the most efficient routes for delivery vehicles and minimize fuel costs and travel time.</a:t>
            </a:r>
            <a:endParaRPr sz="1600">
              <a:solidFill>
                <a:schemeClr val="dk1"/>
              </a:solidFill>
              <a:latin typeface="Arial"/>
              <a:ea typeface="Arial"/>
              <a:cs typeface="Arial"/>
              <a:sym typeface="Arial"/>
            </a:endParaRPr>
          </a:p>
        </p:txBody>
      </p:sp>
      <p:pic>
        <p:nvPicPr>
          <p:cNvPr descr="preencoded.png" id="106" name="Google Shape;106;p12"/>
          <p:cNvPicPr preferRelativeResize="0"/>
          <p:nvPr/>
        </p:nvPicPr>
        <p:blipFill rotWithShape="1">
          <a:blip r:embed="rId4">
            <a:alphaModFix/>
          </a:blip>
          <a:srcRect b="0" l="0" r="0" t="0"/>
          <a:stretch/>
        </p:blipFill>
        <p:spPr>
          <a:xfrm>
            <a:off x="4426744" y="3571637"/>
            <a:ext cx="1025485" cy="1837849"/>
          </a:xfrm>
          <a:prstGeom prst="rect">
            <a:avLst/>
          </a:prstGeom>
          <a:noFill/>
          <a:ln>
            <a:noFill/>
          </a:ln>
        </p:spPr>
      </p:pic>
      <p:sp>
        <p:nvSpPr>
          <p:cNvPr id="107" name="Google Shape;107;p12"/>
          <p:cNvSpPr/>
          <p:nvPr/>
        </p:nvSpPr>
        <p:spPr>
          <a:xfrm>
            <a:off x="5759887" y="3776663"/>
            <a:ext cx="3510082" cy="3203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Supply Chain Management</a:t>
            </a:r>
            <a:endParaRPr sz="2000">
              <a:solidFill>
                <a:schemeClr val="dk1"/>
              </a:solidFill>
              <a:latin typeface="Arial"/>
              <a:ea typeface="Arial"/>
              <a:cs typeface="Arial"/>
              <a:sym typeface="Arial"/>
            </a:endParaRPr>
          </a:p>
        </p:txBody>
      </p:sp>
      <p:sp>
        <p:nvSpPr>
          <p:cNvPr id="108" name="Google Shape;108;p12"/>
          <p:cNvSpPr/>
          <p:nvPr/>
        </p:nvSpPr>
        <p:spPr>
          <a:xfrm>
            <a:off x="5759887" y="4220051"/>
            <a:ext cx="8101370" cy="9844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600"/>
              <a:buFont typeface="Arial"/>
              <a:buNone/>
            </a:pPr>
            <a:r>
              <a:rPr lang="en-US" sz="1600">
                <a:solidFill>
                  <a:srgbClr val="61615C"/>
                </a:solidFill>
                <a:latin typeface="Arial"/>
                <a:ea typeface="Arial"/>
                <a:cs typeface="Arial"/>
                <a:sym typeface="Arial"/>
              </a:rPr>
              <a:t>Graphs represent the flow of goods through a supply chain, enabling businesses to identify bottlenecks, optimize inventory levels, and enhance overall supply chain efficiency.</a:t>
            </a:r>
            <a:endParaRPr sz="1600">
              <a:solidFill>
                <a:schemeClr val="dk1"/>
              </a:solidFill>
              <a:latin typeface="Arial"/>
              <a:ea typeface="Arial"/>
              <a:cs typeface="Arial"/>
              <a:sym typeface="Arial"/>
            </a:endParaRPr>
          </a:p>
        </p:txBody>
      </p:sp>
      <p:pic>
        <p:nvPicPr>
          <p:cNvPr descr="preencoded.png" id="109" name="Google Shape;109;p12"/>
          <p:cNvPicPr preferRelativeResize="0"/>
          <p:nvPr/>
        </p:nvPicPr>
        <p:blipFill rotWithShape="1">
          <a:blip r:embed="rId5">
            <a:alphaModFix/>
          </a:blip>
          <a:srcRect b="0" l="0" r="0" t="0"/>
          <a:stretch/>
        </p:blipFill>
        <p:spPr>
          <a:xfrm>
            <a:off x="4426744" y="5409486"/>
            <a:ext cx="1025485" cy="1837849"/>
          </a:xfrm>
          <a:prstGeom prst="rect">
            <a:avLst/>
          </a:prstGeom>
          <a:noFill/>
          <a:ln>
            <a:noFill/>
          </a:ln>
        </p:spPr>
      </p:pic>
      <p:sp>
        <p:nvSpPr>
          <p:cNvPr id="110" name="Google Shape;110;p12"/>
          <p:cNvSpPr/>
          <p:nvPr/>
        </p:nvSpPr>
        <p:spPr>
          <a:xfrm>
            <a:off x="5759868" y="5614500"/>
            <a:ext cx="4485900" cy="32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2000"/>
              <a:buFont typeface="Arial"/>
              <a:buNone/>
            </a:pPr>
            <a:r>
              <a:rPr b="1" lang="en-US" sz="2000">
                <a:solidFill>
                  <a:srgbClr val="1D1D1B"/>
                </a:solidFill>
                <a:latin typeface="Arial"/>
                <a:ea typeface="Arial"/>
                <a:cs typeface="Arial"/>
                <a:sym typeface="Arial"/>
              </a:rPr>
              <a:t>Workforce Scheduling</a:t>
            </a:r>
            <a:endParaRPr sz="2000">
              <a:solidFill>
                <a:schemeClr val="dk1"/>
              </a:solidFill>
              <a:latin typeface="Arial"/>
              <a:ea typeface="Arial"/>
              <a:cs typeface="Arial"/>
              <a:sym typeface="Arial"/>
            </a:endParaRPr>
          </a:p>
        </p:txBody>
      </p:sp>
      <p:sp>
        <p:nvSpPr>
          <p:cNvPr id="111" name="Google Shape;111;p12"/>
          <p:cNvSpPr/>
          <p:nvPr/>
        </p:nvSpPr>
        <p:spPr>
          <a:xfrm>
            <a:off x="5759887" y="6057900"/>
            <a:ext cx="8101370" cy="9844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600"/>
              <a:buFont typeface="Arial"/>
              <a:buNone/>
            </a:pPr>
            <a:r>
              <a:rPr lang="en-US" sz="1600">
                <a:solidFill>
                  <a:srgbClr val="61615C"/>
                </a:solidFill>
                <a:latin typeface="Arial"/>
                <a:ea typeface="Arial"/>
                <a:cs typeface="Arial"/>
                <a:sym typeface="Arial"/>
              </a:rPr>
              <a:t>Graphs model the dependencies and constraints involved in scheduling employees, vehicles, and other resources, leading to more balanced and productive work schedules.</a:t>
            </a:r>
            <a:endParaRPr sz="1600">
              <a:solidFill>
                <a:schemeClr val="dk1"/>
              </a:solidFill>
              <a:latin typeface="Arial"/>
              <a:ea typeface="Arial"/>
              <a:cs typeface="Arial"/>
              <a:sym typeface="Arial"/>
            </a:endParaRPr>
          </a:p>
        </p:txBody>
      </p:sp>
      <p:pic>
        <p:nvPicPr>
          <p:cNvPr id="112" name="Google Shape;112;p12"/>
          <p:cNvPicPr preferRelativeResize="0"/>
          <p:nvPr/>
        </p:nvPicPr>
        <p:blipFill rotWithShape="1">
          <a:blip r:embed="rId6">
            <a:alphaModFix/>
          </a:blip>
          <a:srcRect b="0" l="0" r="0" t="0"/>
          <a:stretch/>
        </p:blipFill>
        <p:spPr>
          <a:xfrm>
            <a:off x="70401" y="2993624"/>
            <a:ext cx="4048685" cy="40486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3"/>
          <p:cNvSpPr/>
          <p:nvPr/>
        </p:nvSpPr>
        <p:spPr>
          <a:xfrm>
            <a:off x="2173129" y="598602"/>
            <a:ext cx="9742170" cy="69437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4400"/>
              <a:buFont typeface="Arial"/>
              <a:buNone/>
            </a:pPr>
            <a:r>
              <a:rPr b="1" lang="en-US" sz="4400">
                <a:solidFill>
                  <a:srgbClr val="1D1D1B"/>
                </a:solidFill>
                <a:latin typeface="Arial"/>
                <a:ea typeface="Arial"/>
                <a:cs typeface="Arial"/>
                <a:sym typeface="Arial"/>
              </a:rPr>
              <a:t>Cybersecurity and Fraud Detection</a:t>
            </a:r>
            <a:endParaRPr sz="4400">
              <a:solidFill>
                <a:schemeClr val="dk1"/>
              </a:solidFill>
              <a:latin typeface="Arial"/>
              <a:ea typeface="Arial"/>
              <a:cs typeface="Arial"/>
              <a:sym typeface="Arial"/>
            </a:endParaRPr>
          </a:p>
        </p:txBody>
      </p:sp>
      <p:sp>
        <p:nvSpPr>
          <p:cNvPr id="119" name="Google Shape;119;p13"/>
          <p:cNvSpPr/>
          <p:nvPr/>
        </p:nvSpPr>
        <p:spPr>
          <a:xfrm>
            <a:off x="2037993" y="2118598"/>
            <a:ext cx="5006221" cy="14216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Graphs play a crucial role in cybersecurity and fraud detection by modeling complex relationships between entities, such as users, devices, and transactions.</a:t>
            </a:r>
            <a:endParaRPr sz="1800">
              <a:solidFill>
                <a:schemeClr val="dk1"/>
              </a:solidFill>
              <a:latin typeface="Arial"/>
              <a:ea typeface="Arial"/>
              <a:cs typeface="Arial"/>
              <a:sym typeface="Arial"/>
            </a:endParaRPr>
          </a:p>
        </p:txBody>
      </p:sp>
      <p:sp>
        <p:nvSpPr>
          <p:cNvPr id="120" name="Google Shape;120;p13"/>
          <p:cNvSpPr/>
          <p:nvPr/>
        </p:nvSpPr>
        <p:spPr>
          <a:xfrm>
            <a:off x="2037993" y="3740110"/>
            <a:ext cx="5006221" cy="14216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Graph algorithms can identify anomalies, detect patterns of suspicious activity, and uncover hidden connections that may indicate fraudulent behavior.</a:t>
            </a:r>
            <a:endParaRPr sz="1800">
              <a:solidFill>
                <a:schemeClr val="dk1"/>
              </a:solidFill>
              <a:latin typeface="Arial"/>
              <a:ea typeface="Arial"/>
              <a:cs typeface="Arial"/>
              <a:sym typeface="Arial"/>
            </a:endParaRPr>
          </a:p>
        </p:txBody>
      </p:sp>
      <p:sp>
        <p:nvSpPr>
          <p:cNvPr id="121" name="Google Shape;121;p13"/>
          <p:cNvSpPr/>
          <p:nvPr/>
        </p:nvSpPr>
        <p:spPr>
          <a:xfrm>
            <a:off x="2037993" y="5361623"/>
            <a:ext cx="5006221" cy="1777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800"/>
              <a:buFont typeface="Arial"/>
              <a:buNone/>
            </a:pPr>
            <a:r>
              <a:rPr lang="en-US" sz="1800">
                <a:solidFill>
                  <a:srgbClr val="61615C"/>
                </a:solidFill>
                <a:latin typeface="Arial"/>
                <a:ea typeface="Arial"/>
                <a:cs typeface="Arial"/>
                <a:sym typeface="Arial"/>
              </a:rPr>
              <a:t>By leveraging graph-based techniques, security professionals can proactively defend against cyber threats and financial crimes, protecting organizations and individuals from devastating consequences.</a:t>
            </a:r>
            <a:endParaRPr sz="1800">
              <a:solidFill>
                <a:schemeClr val="dk1"/>
              </a:solidFill>
              <a:latin typeface="Arial"/>
              <a:ea typeface="Arial"/>
              <a:cs typeface="Arial"/>
              <a:sym typeface="Arial"/>
            </a:endParaRPr>
          </a:p>
        </p:txBody>
      </p:sp>
      <p:pic>
        <p:nvPicPr>
          <p:cNvPr id="122" name="Google Shape;122;p13"/>
          <p:cNvPicPr preferRelativeResize="0"/>
          <p:nvPr/>
        </p:nvPicPr>
        <p:blipFill rotWithShape="1">
          <a:blip r:embed="rId3">
            <a:alphaModFix/>
          </a:blip>
          <a:srcRect b="0" l="0" r="0" t="0"/>
          <a:stretch/>
        </p:blipFill>
        <p:spPr>
          <a:xfrm>
            <a:off x="8089751" y="1725294"/>
            <a:ext cx="5694604" cy="56946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15"/>
          <p:cNvSpPr/>
          <p:nvPr/>
        </p:nvSpPr>
        <p:spPr>
          <a:xfrm>
            <a:off x="3518178" y="441008"/>
            <a:ext cx="7594044" cy="99917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3200"/>
              <a:buFont typeface="Arial"/>
              <a:buNone/>
            </a:pPr>
            <a:r>
              <a:rPr b="1" lang="en-US" sz="3200">
                <a:solidFill>
                  <a:srgbClr val="1D1D1B"/>
                </a:solidFill>
                <a:latin typeface="Arial"/>
                <a:ea typeface="Arial"/>
                <a:cs typeface="Arial"/>
                <a:sym typeface="Arial"/>
              </a:rPr>
              <a:t>Machine Learning and Graph Neural Networks</a:t>
            </a:r>
            <a:endParaRPr sz="3200">
              <a:solidFill>
                <a:schemeClr val="dk1"/>
              </a:solidFill>
              <a:latin typeface="Arial"/>
              <a:ea typeface="Arial"/>
              <a:cs typeface="Arial"/>
              <a:sym typeface="Arial"/>
            </a:endParaRPr>
          </a:p>
        </p:txBody>
      </p:sp>
      <p:pic>
        <p:nvPicPr>
          <p:cNvPr descr="preencoded.png" id="129" name="Google Shape;129;p15"/>
          <p:cNvPicPr preferRelativeResize="0"/>
          <p:nvPr/>
        </p:nvPicPr>
        <p:blipFill rotWithShape="1">
          <a:blip r:embed="rId3">
            <a:alphaModFix/>
          </a:blip>
          <a:srcRect b="0" l="0" r="0" t="0"/>
          <a:stretch/>
        </p:blipFill>
        <p:spPr>
          <a:xfrm>
            <a:off x="4946690" y="1759863"/>
            <a:ext cx="939760" cy="1176576"/>
          </a:xfrm>
          <a:prstGeom prst="rect">
            <a:avLst/>
          </a:prstGeom>
          <a:noFill/>
          <a:ln>
            <a:noFill/>
          </a:ln>
        </p:spPr>
      </p:pic>
      <p:sp>
        <p:nvSpPr>
          <p:cNvPr id="130" name="Google Shape;130;p15"/>
          <p:cNvSpPr/>
          <p:nvPr/>
        </p:nvSpPr>
        <p:spPr>
          <a:xfrm>
            <a:off x="5371028" y="2340888"/>
            <a:ext cx="90964" cy="3195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1</a:t>
            </a:r>
            <a:endParaRPr sz="1600">
              <a:solidFill>
                <a:schemeClr val="dk1"/>
              </a:solidFill>
              <a:latin typeface="Arial"/>
              <a:ea typeface="Arial"/>
              <a:cs typeface="Arial"/>
              <a:sym typeface="Arial"/>
            </a:endParaRPr>
          </a:p>
        </p:txBody>
      </p:sp>
      <p:sp>
        <p:nvSpPr>
          <p:cNvPr id="131" name="Google Shape;131;p15"/>
          <p:cNvSpPr/>
          <p:nvPr/>
        </p:nvSpPr>
        <p:spPr>
          <a:xfrm>
            <a:off x="6046221" y="2047525"/>
            <a:ext cx="3254100" cy="24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Predictive Modeling</a:t>
            </a:r>
            <a:endParaRPr sz="1600">
              <a:solidFill>
                <a:schemeClr val="dk1"/>
              </a:solidFill>
              <a:latin typeface="Arial"/>
              <a:ea typeface="Arial"/>
              <a:cs typeface="Arial"/>
              <a:sym typeface="Arial"/>
            </a:endParaRPr>
          </a:p>
        </p:txBody>
      </p:sp>
      <p:sp>
        <p:nvSpPr>
          <p:cNvPr id="132" name="Google Shape;132;p15"/>
          <p:cNvSpPr/>
          <p:nvPr/>
        </p:nvSpPr>
        <p:spPr>
          <a:xfrm>
            <a:off x="6046232" y="2393037"/>
            <a:ext cx="4827746" cy="2557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400"/>
              <a:buFont typeface="Arial"/>
              <a:buNone/>
            </a:pPr>
            <a:r>
              <a:rPr lang="en-US" sz="1400">
                <a:solidFill>
                  <a:srgbClr val="61615C"/>
                </a:solidFill>
                <a:latin typeface="Arial"/>
                <a:ea typeface="Arial"/>
                <a:cs typeface="Arial"/>
                <a:sym typeface="Arial"/>
              </a:rPr>
              <a:t>Identifying patterns and making predictions from complex data</a:t>
            </a:r>
            <a:endParaRPr sz="1400">
              <a:solidFill>
                <a:schemeClr val="dk1"/>
              </a:solidFill>
              <a:latin typeface="Arial"/>
              <a:ea typeface="Arial"/>
              <a:cs typeface="Arial"/>
              <a:sym typeface="Arial"/>
            </a:endParaRPr>
          </a:p>
        </p:txBody>
      </p:sp>
      <p:sp>
        <p:nvSpPr>
          <p:cNvPr id="133" name="Google Shape;133;p15"/>
          <p:cNvSpPr/>
          <p:nvPr/>
        </p:nvSpPr>
        <p:spPr>
          <a:xfrm>
            <a:off x="5926336" y="2940010"/>
            <a:ext cx="5146000" cy="15954"/>
          </a:xfrm>
          <a:prstGeom prst="rect">
            <a:avLst/>
          </a:prstGeom>
          <a:solidFill>
            <a:srgbClr val="CC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4" name="Google Shape;134;p15"/>
          <p:cNvPicPr preferRelativeResize="0"/>
          <p:nvPr/>
        </p:nvPicPr>
        <p:blipFill rotWithShape="1">
          <a:blip r:embed="rId4">
            <a:alphaModFix/>
          </a:blip>
          <a:srcRect b="0" l="0" r="0" t="0"/>
          <a:stretch/>
        </p:blipFill>
        <p:spPr>
          <a:xfrm>
            <a:off x="4476869" y="2976324"/>
            <a:ext cx="1879521" cy="1176576"/>
          </a:xfrm>
          <a:prstGeom prst="rect">
            <a:avLst/>
          </a:prstGeom>
          <a:noFill/>
          <a:ln>
            <a:noFill/>
          </a:ln>
        </p:spPr>
      </p:pic>
      <p:sp>
        <p:nvSpPr>
          <p:cNvPr id="135" name="Google Shape;135;p15"/>
          <p:cNvSpPr/>
          <p:nvPr/>
        </p:nvSpPr>
        <p:spPr>
          <a:xfrm>
            <a:off x="5349359" y="3404830"/>
            <a:ext cx="134303" cy="3195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2</a:t>
            </a:r>
            <a:endParaRPr sz="1600">
              <a:solidFill>
                <a:schemeClr val="dk1"/>
              </a:solidFill>
              <a:latin typeface="Arial"/>
              <a:ea typeface="Arial"/>
              <a:cs typeface="Arial"/>
              <a:sym typeface="Arial"/>
            </a:endParaRPr>
          </a:p>
        </p:txBody>
      </p:sp>
      <p:sp>
        <p:nvSpPr>
          <p:cNvPr id="136" name="Google Shape;136;p15"/>
          <p:cNvSpPr/>
          <p:nvPr/>
        </p:nvSpPr>
        <p:spPr>
          <a:xfrm>
            <a:off x="6502634" y="3228046"/>
            <a:ext cx="3596100" cy="24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Graph Representation</a:t>
            </a:r>
            <a:endParaRPr sz="1600">
              <a:solidFill>
                <a:schemeClr val="dk1"/>
              </a:solidFill>
              <a:latin typeface="Arial"/>
              <a:ea typeface="Arial"/>
              <a:cs typeface="Arial"/>
              <a:sym typeface="Arial"/>
            </a:endParaRPr>
          </a:p>
        </p:txBody>
      </p:sp>
      <p:sp>
        <p:nvSpPr>
          <p:cNvPr id="137" name="Google Shape;137;p15"/>
          <p:cNvSpPr/>
          <p:nvPr/>
        </p:nvSpPr>
        <p:spPr>
          <a:xfrm>
            <a:off x="6516172" y="3573562"/>
            <a:ext cx="3840300" cy="25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400"/>
              <a:buFont typeface="Arial"/>
              <a:buNone/>
            </a:pPr>
            <a:r>
              <a:rPr lang="en-US" sz="1400">
                <a:solidFill>
                  <a:srgbClr val="61615C"/>
                </a:solidFill>
                <a:latin typeface="Arial"/>
                <a:ea typeface="Arial"/>
                <a:cs typeface="Arial"/>
                <a:sym typeface="Arial"/>
              </a:rPr>
              <a:t>Modeling data as interconnected nodes and edges</a:t>
            </a:r>
            <a:endParaRPr sz="1400">
              <a:solidFill>
                <a:schemeClr val="dk1"/>
              </a:solidFill>
              <a:latin typeface="Arial"/>
              <a:ea typeface="Arial"/>
              <a:cs typeface="Arial"/>
              <a:sym typeface="Arial"/>
            </a:endParaRPr>
          </a:p>
        </p:txBody>
      </p:sp>
      <p:sp>
        <p:nvSpPr>
          <p:cNvPr id="138" name="Google Shape;138;p15"/>
          <p:cNvSpPr/>
          <p:nvPr/>
        </p:nvSpPr>
        <p:spPr>
          <a:xfrm>
            <a:off x="6396276" y="4156472"/>
            <a:ext cx="4676061" cy="15954"/>
          </a:xfrm>
          <a:prstGeom prst="rect">
            <a:avLst/>
          </a:prstGeom>
          <a:solidFill>
            <a:srgbClr val="CC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9" name="Google Shape;139;p15"/>
          <p:cNvPicPr preferRelativeResize="0"/>
          <p:nvPr/>
        </p:nvPicPr>
        <p:blipFill rotWithShape="1">
          <a:blip r:embed="rId5">
            <a:alphaModFix/>
          </a:blip>
          <a:srcRect b="0" l="0" r="0" t="0"/>
          <a:stretch/>
        </p:blipFill>
        <p:spPr>
          <a:xfrm>
            <a:off x="4006929" y="4192786"/>
            <a:ext cx="2819281" cy="1176576"/>
          </a:xfrm>
          <a:prstGeom prst="rect">
            <a:avLst/>
          </a:prstGeom>
          <a:noFill/>
          <a:ln>
            <a:noFill/>
          </a:ln>
        </p:spPr>
      </p:pic>
      <p:sp>
        <p:nvSpPr>
          <p:cNvPr id="140" name="Google Shape;140;p15"/>
          <p:cNvSpPr/>
          <p:nvPr/>
        </p:nvSpPr>
        <p:spPr>
          <a:xfrm>
            <a:off x="5349716" y="4621292"/>
            <a:ext cx="133469" cy="3195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3</a:t>
            </a:r>
            <a:endParaRPr sz="1600">
              <a:solidFill>
                <a:schemeClr val="dk1"/>
              </a:solidFill>
              <a:latin typeface="Arial"/>
              <a:ea typeface="Arial"/>
              <a:cs typeface="Arial"/>
              <a:sym typeface="Arial"/>
            </a:endParaRPr>
          </a:p>
        </p:txBody>
      </p:sp>
      <p:sp>
        <p:nvSpPr>
          <p:cNvPr id="141" name="Google Shape;141;p15"/>
          <p:cNvSpPr/>
          <p:nvPr/>
        </p:nvSpPr>
        <p:spPr>
          <a:xfrm>
            <a:off x="6985994" y="4422405"/>
            <a:ext cx="3239700" cy="24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Neural Networks</a:t>
            </a:r>
            <a:endParaRPr sz="1600">
              <a:solidFill>
                <a:schemeClr val="dk1"/>
              </a:solidFill>
              <a:latin typeface="Arial"/>
              <a:ea typeface="Arial"/>
              <a:cs typeface="Arial"/>
              <a:sym typeface="Arial"/>
            </a:endParaRPr>
          </a:p>
        </p:txBody>
      </p:sp>
      <p:sp>
        <p:nvSpPr>
          <p:cNvPr id="142" name="Google Shape;142;p15"/>
          <p:cNvSpPr/>
          <p:nvPr/>
        </p:nvSpPr>
        <p:spPr>
          <a:xfrm>
            <a:off x="6985992" y="4754086"/>
            <a:ext cx="3714600" cy="25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400"/>
              <a:buFont typeface="Arial"/>
              <a:buNone/>
            </a:pPr>
            <a:r>
              <a:rPr lang="en-US" sz="1400">
                <a:solidFill>
                  <a:srgbClr val="61615C"/>
                </a:solidFill>
                <a:latin typeface="Arial"/>
                <a:ea typeface="Arial"/>
                <a:cs typeface="Arial"/>
                <a:sym typeface="Arial"/>
              </a:rPr>
              <a:t>Artificial intelligence inspired by the human brain</a:t>
            </a:r>
            <a:endParaRPr sz="1400">
              <a:solidFill>
                <a:schemeClr val="dk1"/>
              </a:solidFill>
              <a:latin typeface="Arial"/>
              <a:ea typeface="Arial"/>
              <a:cs typeface="Arial"/>
              <a:sym typeface="Arial"/>
            </a:endParaRPr>
          </a:p>
        </p:txBody>
      </p:sp>
      <p:sp>
        <p:nvSpPr>
          <p:cNvPr id="143" name="Google Shape;143;p15"/>
          <p:cNvSpPr/>
          <p:nvPr/>
        </p:nvSpPr>
        <p:spPr>
          <a:xfrm>
            <a:off x="6866096" y="5372933"/>
            <a:ext cx="4206240" cy="15954"/>
          </a:xfrm>
          <a:prstGeom prst="rect">
            <a:avLst/>
          </a:prstGeom>
          <a:solidFill>
            <a:srgbClr val="CC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4" name="Google Shape;144;p15"/>
          <p:cNvPicPr preferRelativeResize="0"/>
          <p:nvPr/>
        </p:nvPicPr>
        <p:blipFill rotWithShape="1">
          <a:blip r:embed="rId6">
            <a:alphaModFix/>
          </a:blip>
          <a:srcRect b="0" l="0" r="0" t="0"/>
          <a:stretch/>
        </p:blipFill>
        <p:spPr>
          <a:xfrm>
            <a:off x="3537109" y="5409248"/>
            <a:ext cx="3759041" cy="1176576"/>
          </a:xfrm>
          <a:prstGeom prst="rect">
            <a:avLst/>
          </a:prstGeom>
          <a:noFill/>
          <a:ln>
            <a:noFill/>
          </a:ln>
        </p:spPr>
      </p:pic>
      <p:sp>
        <p:nvSpPr>
          <p:cNvPr id="145" name="Google Shape;145;p15"/>
          <p:cNvSpPr/>
          <p:nvPr/>
        </p:nvSpPr>
        <p:spPr>
          <a:xfrm>
            <a:off x="5349359" y="5837753"/>
            <a:ext cx="134303" cy="3195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4</a:t>
            </a:r>
            <a:endParaRPr sz="1600">
              <a:solidFill>
                <a:schemeClr val="dk1"/>
              </a:solidFill>
              <a:latin typeface="Arial"/>
              <a:ea typeface="Arial"/>
              <a:cs typeface="Arial"/>
              <a:sym typeface="Arial"/>
            </a:endParaRPr>
          </a:p>
        </p:txBody>
      </p:sp>
      <p:sp>
        <p:nvSpPr>
          <p:cNvPr id="146" name="Google Shape;146;p15"/>
          <p:cNvSpPr/>
          <p:nvPr/>
        </p:nvSpPr>
        <p:spPr>
          <a:xfrm>
            <a:off x="7455923" y="5594002"/>
            <a:ext cx="3800700" cy="24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1D1B"/>
              </a:buClr>
              <a:buSzPts val="1600"/>
              <a:buFont typeface="Arial"/>
              <a:buNone/>
            </a:pPr>
            <a:r>
              <a:rPr b="1" lang="en-US" sz="1600">
                <a:solidFill>
                  <a:srgbClr val="1D1D1B"/>
                </a:solidFill>
                <a:latin typeface="Arial"/>
                <a:ea typeface="Arial"/>
                <a:cs typeface="Arial"/>
                <a:sym typeface="Arial"/>
              </a:rPr>
              <a:t>Graph Neural Networks</a:t>
            </a:r>
            <a:endParaRPr sz="1600">
              <a:solidFill>
                <a:schemeClr val="dk1"/>
              </a:solidFill>
              <a:latin typeface="Arial"/>
              <a:ea typeface="Arial"/>
              <a:cs typeface="Arial"/>
              <a:sym typeface="Arial"/>
            </a:endParaRPr>
          </a:p>
        </p:txBody>
      </p:sp>
      <p:sp>
        <p:nvSpPr>
          <p:cNvPr id="147" name="Google Shape;147;p15"/>
          <p:cNvSpPr/>
          <p:nvPr/>
        </p:nvSpPr>
        <p:spPr>
          <a:xfrm>
            <a:off x="7455932" y="5878612"/>
            <a:ext cx="3496500" cy="51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400"/>
              <a:buFont typeface="Arial"/>
              <a:buNone/>
            </a:pPr>
            <a:r>
              <a:rPr lang="en-US" sz="1400">
                <a:solidFill>
                  <a:srgbClr val="61615C"/>
                </a:solidFill>
                <a:latin typeface="Arial"/>
                <a:ea typeface="Arial"/>
                <a:cs typeface="Arial"/>
                <a:sym typeface="Arial"/>
              </a:rPr>
              <a:t>Combining graph theory and deep learning for powerful insights</a:t>
            </a:r>
            <a:endParaRPr sz="1400">
              <a:solidFill>
                <a:schemeClr val="dk1"/>
              </a:solidFill>
              <a:latin typeface="Arial"/>
              <a:ea typeface="Arial"/>
              <a:cs typeface="Arial"/>
              <a:sym typeface="Arial"/>
            </a:endParaRPr>
          </a:p>
        </p:txBody>
      </p:sp>
      <p:sp>
        <p:nvSpPr>
          <p:cNvPr id="148" name="Google Shape;148;p15"/>
          <p:cNvSpPr/>
          <p:nvPr/>
        </p:nvSpPr>
        <p:spPr>
          <a:xfrm>
            <a:off x="3518178" y="6765608"/>
            <a:ext cx="7594044" cy="10229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1615C"/>
              </a:buClr>
              <a:buSzPts val="1400"/>
              <a:buFont typeface="Arial"/>
              <a:buNone/>
            </a:pPr>
            <a:r>
              <a:rPr lang="en-US" sz="1400">
                <a:solidFill>
                  <a:srgbClr val="61615C"/>
                </a:solidFill>
                <a:latin typeface="Arial"/>
                <a:ea typeface="Arial"/>
                <a:cs typeface="Arial"/>
                <a:sym typeface="Arial"/>
              </a:rPr>
              <a:t>Graph neural networks (GNNs) are a powerful machine learning technique that leverage the relational structure of data represented as graphs. By modeling the complex relationships between entities, GNNs enable predictive modeling, classification, and optimization tasks across a wide range of applications, from social network analysis to drug discovery.</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2024-04-27T14:22:28Z</dcterms:created>
  <dc:creator>PptxGenJS</dc:creator>
</cp:coreProperties>
</file>